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59" r:id="rId3"/>
    <p:sldId id="273" r:id="rId4"/>
    <p:sldId id="274" r:id="rId5"/>
    <p:sldId id="275" r:id="rId6"/>
    <p:sldId id="283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5" r:id="rId16"/>
    <p:sldId id="286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e Paschke" initials="SP" lastIdx="2" clrIdx="0">
    <p:extLst>
      <p:ext uri="{19B8F6BF-5375-455C-9EA6-DF929625EA0E}">
        <p15:presenceInfo xmlns:p15="http://schemas.microsoft.com/office/powerpoint/2012/main" userId="S-1-5-21-2705622500-1969682645-3796182788-1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31T13:09:03.700" idx="1">
    <p:pos x="4893" y="1103"/>
    <p:text>da fehlt was!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31T13:10:18.141" idx="2">
    <p:pos x="4505" y="3473"/>
    <p:text>da fehlt auch noch was?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0DDD8-B83C-4425-8296-39A3DE1154D3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23111-EE94-4AFB-91FC-075F76D5166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674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54CA0F-84C9-4F6E-A6B4-D5E84E70C393}" type="datetimeFigureOut">
              <a:rPr lang="de-AT" smtClean="0"/>
              <a:pPr/>
              <a:t>31.10.2018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EF28-6E06-4940-9825-E9280DB719C7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7" name="Grafik 6" descr="blase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500" y="4960620"/>
            <a:ext cx="3575367" cy="1887855"/>
          </a:xfrm>
          <a:prstGeom prst="rect">
            <a:avLst/>
          </a:prstGeom>
        </p:spPr>
      </p:pic>
      <p:pic>
        <p:nvPicPr>
          <p:cNvPr id="8" name="Grafik 7" descr="briefkopf_WZ_logo Kopie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6930" y="5737225"/>
            <a:ext cx="2420937" cy="87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37725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4548" y="132588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926080"/>
            <a:ext cx="3932237" cy="29429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446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106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1497329"/>
            <a:ext cx="2628900" cy="4679634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497329"/>
            <a:ext cx="7734300" cy="4679633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450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F23C2-8C51-4E22-86B2-CCED9B087E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315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162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115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76559"/>
            <a:ext cx="10515600" cy="101425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800350"/>
            <a:ext cx="5181600" cy="33766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2800350"/>
            <a:ext cx="5181600" cy="337661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111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1348104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267366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3497579"/>
            <a:ext cx="5157787" cy="269208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267366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3497579"/>
            <a:ext cx="5183188" cy="2692084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033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760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043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33731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937510"/>
            <a:ext cx="3932237" cy="29314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EE9E-DC32-4C93-AACC-F983439E03FA}" type="datetimeFigureOut">
              <a:rPr lang="de-AT" smtClean="0"/>
              <a:pPr/>
              <a:t>31.10.2018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67A7-AFBC-4B1E-A776-F1C06593F7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246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ource Serif Pro" panose="02040603050405020204" pitchFamily="18" charset="0"/>
              </a:defRPr>
            </a:lvl1pPr>
          </a:lstStyle>
          <a:p>
            <a:fld id="{9654CA0F-84C9-4F6E-A6B4-D5E84E70C393}" type="datetimeFigureOut">
              <a:rPr lang="de-AT" smtClean="0"/>
              <a:pPr/>
              <a:t>31.10.2018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Source Serif Pro" panose="02040603050405020204" pitchFamily="18" charset="0"/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erif Pro" panose="02040603050405020204" pitchFamily="18" charset="0"/>
              </a:defRPr>
            </a:lvl1pPr>
          </a:lstStyle>
          <a:p>
            <a:fld id="{711EEF28-6E06-4940-9825-E9280DB719C7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 descr="A4_quer_balken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19200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ex New Book" panose="02010600040501010103" pitchFamily="50" charset="0"/>
          <a:ea typeface="Apex New Book" panose="02010600040501010103" pitchFamily="50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456373"/>
            <a:ext cx="10515600" cy="1014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2560319"/>
            <a:ext cx="10515600" cy="3616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7" name="Grafik 6" descr="A4_quer_balken.jpg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12192000" cy="640080"/>
          </a:xfrm>
          <a:prstGeom prst="rect">
            <a:avLst/>
          </a:prstGeom>
        </p:spPr>
      </p:pic>
      <p:pic>
        <p:nvPicPr>
          <p:cNvPr id="8" name="Bild 20" descr="briefkopf_WZ_logo Kopie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"/>
            <a:ext cx="1711325" cy="636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A4_quer_balken.jpg"/>
          <p:cNvPicPr/>
          <p:nvPr/>
        </p:nvPicPr>
        <p:blipFill rotWithShape="1">
          <a:blip r:embed="rId14"/>
          <a:srcRect t="67857"/>
          <a:stretch/>
        </p:blipFill>
        <p:spPr bwMode="auto">
          <a:xfrm>
            <a:off x="0" y="6469380"/>
            <a:ext cx="12192000" cy="3886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46938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ource Serif Pro" panose="02040603050405020204" pitchFamily="18" charset="0"/>
              </a:defRPr>
            </a:lvl1pPr>
          </a:lstStyle>
          <a:p>
            <a:fld id="{E9D44552-F667-47CB-B1C1-D80AEF24D773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7700" y="646938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ource Serif Pro" panose="02040603050405020204" pitchFamily="18" charset="0"/>
                <a:ea typeface="Apex New Book" panose="02010600040501010103" pitchFamily="50" charset="0"/>
              </a:defRPr>
            </a:lvl1pPr>
          </a:lstStyle>
          <a:p>
            <a:fld id="{E389EE9E-DC32-4C93-AACC-F983439E03FA}" type="datetimeFigureOut">
              <a:rPr lang="de-AT" smtClean="0"/>
              <a:pPr/>
              <a:t>31.10.2018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6938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ource Serif Pro" panose="02040603050405020204" pitchFamily="18" charset="0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53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pex New Book" panose="02010600040501010103" pitchFamily="50" charset="0"/>
          <a:ea typeface="Apex New Book" panose="02010600040501010103" pitchFamily="50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Pro" panose="02040603050405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AT" altLang="de-DE" dirty="0" smtClean="0">
                <a:latin typeface="Source Serif Pro Black" panose="02040903050405020204" pitchFamily="18" charset="0"/>
              </a:rPr>
              <a:t>BIP, HDI, HPI – was ist das denn? </a:t>
            </a:r>
            <a:endParaRPr lang="de-DE" altLang="de-DE" dirty="0" smtClean="0">
              <a:latin typeface="Source Serif Pro Black" panose="020409030504050202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6062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159497"/>
            <a:ext cx="9144000" cy="409830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de-AT" altLang="de-DE" dirty="0" smtClean="0">
              <a:solidFill>
                <a:srgbClr val="00CC99"/>
              </a:solidFill>
            </a:endParaRPr>
          </a:p>
          <a:p>
            <a:pPr algn="l" eaLnBrk="1" hangingPunct="1">
              <a:buFontTx/>
              <a:buNone/>
            </a:pPr>
            <a:endParaRPr lang="de-AT" altLang="de-DE" dirty="0">
              <a:solidFill>
                <a:srgbClr val="00CC99"/>
              </a:solidFill>
            </a:endParaRPr>
          </a:p>
          <a:p>
            <a:pPr algn="l" eaLnBrk="1" hangingPunct="1">
              <a:buFontTx/>
              <a:buNone/>
            </a:pPr>
            <a:r>
              <a:rPr lang="de-AT" altLang="de-DE" b="1" dirty="0" smtClean="0">
                <a:solidFill>
                  <a:srgbClr val="C00000"/>
                </a:solidFill>
              </a:rPr>
              <a:t>„Ökologischer Fußabdruck“: </a:t>
            </a:r>
            <a:r>
              <a:rPr lang="de-AT" altLang="de-DE" dirty="0" smtClean="0"/>
              <a:t>ein Maß für den Ressourcenverbrauch, den unser Lebensstil verursacht (wieviel Fläche wird für die Sicherung meines Verbrauchs an Gütern benötigt?)</a:t>
            </a:r>
          </a:p>
          <a:p>
            <a:pPr algn="l" eaLnBrk="1" hangingPunct="1">
              <a:buFontTx/>
              <a:buNone/>
            </a:pPr>
            <a:endParaRPr lang="de-AT" altLang="de-DE" dirty="0" smtClean="0"/>
          </a:p>
          <a:p>
            <a:pPr algn="l" eaLnBrk="1" hangingPunct="1">
              <a:buFontTx/>
              <a:buNone/>
            </a:pPr>
            <a:r>
              <a:rPr lang="de-AT" altLang="de-DE" b="1" dirty="0" smtClean="0">
                <a:solidFill>
                  <a:srgbClr val="C00000"/>
                </a:solidFill>
              </a:rPr>
              <a:t>„glückliche Lebensjahre“: </a:t>
            </a:r>
            <a:r>
              <a:rPr lang="de-AT" altLang="de-DE" dirty="0" smtClean="0"/>
              <a:t>zur Bewertung werden verschiede Umfrageergebnisse aus den jeweiligen Ländern herangezogen. 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7976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1366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/>
            </a:r>
            <a:b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</a:br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Die </a:t>
            </a:r>
            <a:r>
              <a:rPr lang="de-AT" altLang="de-DE" sz="32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Welt gesehen durch die „Entwicklungsbrille“ des HPI</a:t>
            </a:r>
            <a:r>
              <a:rPr lang="de-AT" altLang="de-DE" sz="3200" b="1" dirty="0">
                <a:solidFill>
                  <a:srgbClr val="00CC99"/>
                </a:solidFill>
              </a:rPr>
              <a:t/>
            </a:r>
            <a:br>
              <a:rPr lang="de-AT" altLang="de-DE" sz="3200" b="1" dirty="0">
                <a:solidFill>
                  <a:srgbClr val="00CC99"/>
                </a:solidFill>
              </a:rPr>
            </a:br>
            <a:endParaRPr lang="de-DE" altLang="de-DE" sz="3200" b="1" dirty="0">
              <a:solidFill>
                <a:srgbClr val="00CC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11604"/>
            <a:ext cx="9144000" cy="4336330"/>
          </a:xfrm>
        </p:spPr>
        <p:txBody>
          <a:bodyPr>
            <a:normAutofit/>
          </a:bodyPr>
          <a:lstStyle/>
          <a:p>
            <a:pPr marL="609600" indent="-609600" algn="l">
              <a:buFontTx/>
              <a:buAutoNum type="arabicPeriod"/>
            </a:pPr>
            <a:r>
              <a:rPr lang="de-AT" altLang="de-DE" dirty="0"/>
              <a:t>Costa Rica			8. </a:t>
            </a:r>
            <a:r>
              <a:rPr lang="de-AT" altLang="de-DE" dirty="0" smtClean="0"/>
              <a:t>Bangladesch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Mexiko</a:t>
            </a:r>
            <a:r>
              <a:rPr lang="de-AT" altLang="de-DE" dirty="0"/>
              <a:t>		</a:t>
            </a:r>
            <a:r>
              <a:rPr lang="de-AT" altLang="de-DE" dirty="0" smtClean="0"/>
              <a:t>		9</a:t>
            </a:r>
            <a:r>
              <a:rPr lang="de-AT" altLang="de-DE" dirty="0"/>
              <a:t>. </a:t>
            </a:r>
            <a:r>
              <a:rPr lang="de-AT" altLang="de-DE" dirty="0" smtClean="0"/>
              <a:t>Thailand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/>
              <a:t>Kolumbien			10. </a:t>
            </a:r>
            <a:r>
              <a:rPr lang="de-AT" altLang="de-DE" dirty="0" smtClean="0"/>
              <a:t>Ecuador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Vanuatu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Vietnam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Panama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Nicaragua</a:t>
            </a:r>
            <a:r>
              <a:rPr lang="de-AT" altLang="de-DE" dirty="0"/>
              <a:t>		</a:t>
            </a:r>
            <a:r>
              <a:rPr lang="de-AT" altLang="de-DE" dirty="0" smtClean="0"/>
              <a:t>	</a:t>
            </a:r>
            <a:r>
              <a:rPr lang="de-AT" altLang="de-DE" dirty="0" smtClean="0">
                <a:solidFill>
                  <a:srgbClr val="C00000"/>
                </a:solidFill>
              </a:rPr>
              <a:t>43. </a:t>
            </a:r>
            <a:r>
              <a:rPr lang="de-AT" altLang="de-DE" dirty="0">
                <a:solidFill>
                  <a:srgbClr val="C00000"/>
                </a:solidFill>
              </a:rPr>
              <a:t>Österreich</a:t>
            </a:r>
          </a:p>
          <a:p>
            <a:pPr marL="609600" indent="-609600">
              <a:buNone/>
            </a:pPr>
            <a:endParaRPr lang="de-AT" altLang="de-DE" dirty="0">
              <a:solidFill>
                <a:srgbClr val="FF3300"/>
              </a:solidFill>
            </a:endParaRPr>
          </a:p>
          <a:p>
            <a:pPr marL="609600" indent="-609600">
              <a:buNone/>
            </a:pPr>
            <a:r>
              <a:rPr lang="de-AT" altLang="de-DE" sz="1800" dirty="0"/>
              <a:t>Daten für </a:t>
            </a:r>
            <a:r>
              <a:rPr lang="de-AT" altLang="de-DE" sz="1800" dirty="0" smtClean="0"/>
              <a:t>2016, </a:t>
            </a:r>
            <a:r>
              <a:rPr lang="de-AT" altLang="de-DE" sz="1800" dirty="0"/>
              <a:t>Quelle: www.happyplanetindex.org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4263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5975" y="1131216"/>
            <a:ext cx="9144000" cy="5024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b="1" dirty="0" smtClean="0"/>
              <a:t>Beim HPI geht es um die Frage: 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Welche Länder ermöglichen </a:t>
            </a:r>
            <a:r>
              <a:rPr lang="de-AT" altLang="de-DE" dirty="0" smtClean="0"/>
              <a:t>ihren </a:t>
            </a:r>
            <a:r>
              <a:rPr lang="de-AT" altLang="de-DE" dirty="0" err="1" smtClean="0"/>
              <a:t>BewohnerInnen</a:t>
            </a:r>
            <a:r>
              <a:rPr lang="de-AT" altLang="de-DE" dirty="0" smtClean="0"/>
              <a:t> ein gutes Leben, ohne dabei die Natur zu stark zu belasten?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Letzteres ist nämlich die Grundlage dafür, dass es auch zukünftigen Generationen gelingen kann, ein gutes Leben zu führen.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>
                <a:solidFill>
                  <a:srgbClr val="C00000"/>
                </a:solidFill>
              </a:rPr>
              <a:t>(</a:t>
            </a:r>
            <a:r>
              <a:rPr lang="de-AT" altLang="de-DE" dirty="0" smtClean="0">
                <a:solidFill>
                  <a:srgbClr val="C00000"/>
                </a:solidFill>
                <a:cs typeface="Arial" panose="020B0604020202020204" pitchFamily="34" charset="0"/>
              </a:rPr>
              <a:t>→</a:t>
            </a:r>
            <a:r>
              <a:rPr lang="de-AT" altLang="de-DE" dirty="0" smtClean="0">
                <a:solidFill>
                  <a:srgbClr val="C00000"/>
                </a:solidFill>
              </a:rPr>
              <a:t> nachhaltige Entwicklung)</a:t>
            </a:r>
          </a:p>
        </p:txBody>
      </p:sp>
    </p:spTree>
    <p:extLst>
      <p:ext uri="{BB962C8B-B14F-4D97-AF65-F5344CB8AC3E}">
        <p14:creationId xmlns:p14="http://schemas.microsoft.com/office/powerpoint/2010/main" val="39047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9465" y="6628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b="1" dirty="0" smtClean="0">
                <a:solidFill>
                  <a:srgbClr val="C00000"/>
                </a:solidFill>
                <a:latin typeface="Source Serif Pro Black"/>
              </a:rPr>
              <a:t>Der Gini-Index o. Gini-Koeffizient</a:t>
            </a:r>
            <a:endParaRPr lang="es-ES" b="1" dirty="0">
              <a:solidFill>
                <a:srgbClr val="C00000"/>
              </a:solidFill>
              <a:latin typeface="Source Serif Pro Black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	Der Gini-Index oder Gini-Koeffizient ist ein international anerkannter Index, um die Verteilung der Einkommen in einem Land darzustellen. </a:t>
            </a:r>
          </a:p>
          <a:p>
            <a:pPr>
              <a:buNone/>
            </a:pPr>
            <a:r>
              <a:rPr lang="de-AT" dirty="0" smtClean="0"/>
              <a:t>   Er ist eine Zahl zwischen 0 und 1. </a:t>
            </a:r>
            <a:br>
              <a:rPr lang="de-AT" dirty="0" smtClean="0"/>
            </a:br>
            <a:r>
              <a:rPr lang="de-AT" dirty="0" smtClean="0"/>
              <a:t>Je höher der Index ist, desto ungleicher ist das Einkommen in einer Gesellschaft verteilt.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1752" y="652204"/>
            <a:ext cx="10868247" cy="1325563"/>
          </a:xfrm>
        </p:spPr>
        <p:txBody>
          <a:bodyPr>
            <a:normAutofit/>
          </a:bodyPr>
          <a:lstStyle/>
          <a:p>
            <a:pPr algn="ctr"/>
            <a:r>
              <a:rPr lang="de-AT" sz="4000" b="1" dirty="0" smtClean="0">
                <a:solidFill>
                  <a:srgbClr val="C00000"/>
                </a:solidFill>
                <a:latin typeface="Source Serif Pro Black"/>
              </a:rPr>
              <a:t>Einkommensverteilung – ausgewählte EU-Länder</a:t>
            </a:r>
            <a:endParaRPr lang="es-ES" sz="4000" b="1" dirty="0">
              <a:solidFill>
                <a:srgbClr val="C00000"/>
              </a:solidFill>
              <a:latin typeface="Source Serif Pro Black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7144" y="1798353"/>
            <a:ext cx="6919253" cy="414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711302" y="6198781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https://data.oecd.org/inequality/income-inequality.htm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1752" y="652204"/>
            <a:ext cx="10868247" cy="1325563"/>
          </a:xfrm>
        </p:spPr>
        <p:txBody>
          <a:bodyPr>
            <a:normAutofit/>
          </a:bodyPr>
          <a:lstStyle/>
          <a:p>
            <a:pPr algn="ctr"/>
            <a:r>
              <a:rPr lang="de-AT" sz="4000" b="1" dirty="0" smtClean="0">
                <a:solidFill>
                  <a:srgbClr val="C00000"/>
                </a:solidFill>
                <a:latin typeface="Source Serif Pro Black"/>
              </a:rPr>
              <a:t>Einkommensverteilung – ausgewählte G-20 Staaten</a:t>
            </a:r>
            <a:endParaRPr lang="es-ES" sz="4000" b="1" dirty="0">
              <a:solidFill>
                <a:srgbClr val="C00000"/>
              </a:solidFill>
              <a:latin typeface="Source Serif Pro Blac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11302" y="6198781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https://data.oecd.org/inequality/income-inequality.htm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8877" y="1798638"/>
            <a:ext cx="6695708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7865" y="844777"/>
            <a:ext cx="9144000" cy="86669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de-AT" altLang="de-DE" sz="40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Brille 1: </a:t>
            </a:r>
            <a:r>
              <a:rPr lang="de-AT" altLang="de-DE" sz="40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 BIP – das Bruttoinlandsprodukt</a:t>
            </a:r>
            <a:endParaRPr lang="de-DE" altLang="de-DE" sz="4000" b="1" dirty="0">
              <a:solidFill>
                <a:srgbClr val="C00000"/>
              </a:solidFill>
              <a:latin typeface="Source Serif Pro Black" panose="02040903050405020204" pitchFamily="18" charset="0"/>
            </a:endParaRP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742950" y="2000249"/>
            <a:ext cx="9925050" cy="385354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AT" dirty="0"/>
              <a:t>Das Bruttoinlandsprodukt  (BIP) summiert den </a:t>
            </a:r>
            <a:r>
              <a:rPr lang="de-AT" dirty="0" smtClean="0"/>
              <a:t>Wert </a:t>
            </a:r>
            <a:r>
              <a:rPr lang="de-AT" dirty="0"/>
              <a:t>aller Waren und Dienstleistungen, die </a:t>
            </a:r>
            <a:r>
              <a:rPr lang="de-AT" dirty="0" smtClean="0"/>
              <a:t>innerhalb </a:t>
            </a:r>
            <a:r>
              <a:rPr lang="de-AT" dirty="0"/>
              <a:t>eines Jahres in einem Land erzeugt </a:t>
            </a:r>
            <a:r>
              <a:rPr lang="de-AT" dirty="0" smtClean="0"/>
              <a:t>wurden</a:t>
            </a:r>
            <a:r>
              <a:rPr lang="de-AT" dirty="0"/>
              <a:t>. Das BIP wird in US-Dollar angegeben</a:t>
            </a:r>
            <a:r>
              <a:rPr lang="de-AT" dirty="0" smtClean="0"/>
              <a:t>.</a:t>
            </a:r>
          </a:p>
          <a:p>
            <a:pPr algn="l"/>
            <a:endParaRPr lang="de-AT" dirty="0"/>
          </a:p>
          <a:p>
            <a:pPr algn="l"/>
            <a:r>
              <a:rPr lang="de-AT" sz="3500" b="1" dirty="0" smtClean="0">
                <a:solidFill>
                  <a:srgbClr val="C00000"/>
                </a:solidFill>
              </a:rPr>
              <a:t>BIP/Kopf  in Kaufkraftparitäten (KKP)</a:t>
            </a:r>
          </a:p>
          <a:p>
            <a:pPr algn="l"/>
            <a:r>
              <a:rPr lang="de-AT" dirty="0" smtClean="0"/>
              <a:t>Das </a:t>
            </a:r>
            <a:r>
              <a:rPr lang="de-AT" dirty="0"/>
              <a:t>BIP/Kopf oder Pro-Kopf-Einkommen entsteht durch die Division des BIP durch die Bevölkerungszahl eines Landes. </a:t>
            </a:r>
            <a:r>
              <a:rPr lang="de-AT" dirty="0" smtClean="0"/>
              <a:t> Um die Vergleichbarkeit zwischen Ländern zu verbessern, kann das BIP/Kopf mit der Kaufkraft (Kaufkraftparitäten, KKP) eines Landes bereinigt werden. </a:t>
            </a:r>
          </a:p>
          <a:p>
            <a:pPr algn="l"/>
            <a:r>
              <a:rPr lang="de-AT" dirty="0" smtClean="0"/>
              <a:t>Die Angabe des BIP in KKP ist sehr gängig und ermöglicht realistischere Vergleiche zwischen Ländern. </a:t>
            </a:r>
          </a:p>
          <a:p>
            <a:pPr algn="l"/>
            <a:r>
              <a:rPr lang="de-AT" dirty="0" smtClean="0"/>
              <a:t>https://www.lai.fu-berlin.de/e-learning/projekte/vwl_basiswissen/bip/kaufkraftparitaet_kkp/index.html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98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4759" y="794444"/>
            <a:ext cx="10089823" cy="1064656"/>
          </a:xfrm>
        </p:spPr>
        <p:txBody>
          <a:bodyPr>
            <a:normAutofit/>
          </a:bodyPr>
          <a:lstStyle/>
          <a:p>
            <a:pPr algn="l" eaLnBrk="1" hangingPunct="1"/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Die </a:t>
            </a:r>
            <a:r>
              <a:rPr lang="de-AT" altLang="de-DE" sz="32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Welt gesehen durch </a:t>
            </a:r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die Brille des BIP/Kopf </a:t>
            </a:r>
            <a:endParaRPr lang="de-DE" altLang="de-DE" sz="3200" b="1" dirty="0">
              <a:solidFill>
                <a:srgbClr val="C00000"/>
              </a:solidFill>
              <a:latin typeface="Source Serif Pro Black" panose="020409030504050202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158737"/>
            <a:ext cx="9144000" cy="3883843"/>
          </a:xfrm>
        </p:spPr>
        <p:txBody>
          <a:bodyPr>
            <a:normAutofit/>
          </a:bodyPr>
          <a:lstStyle/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Katar				8. Vereinigte Arabische Emirate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Macau				9. Kuwait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Luxemburg			10. Schweiz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Singapur		</a:t>
            </a:r>
            <a:r>
              <a:rPr lang="de-AT" altLang="de-DE" dirty="0" smtClean="0">
                <a:solidFill>
                  <a:srgbClr val="C00000"/>
                </a:solidFill>
              </a:rPr>
              <a:t>		22. Österreich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Brunei					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Irland</a:t>
            </a:r>
          </a:p>
          <a:p>
            <a:pPr marL="609600" indent="-609600" algn="l">
              <a:buNone/>
            </a:pPr>
            <a:r>
              <a:rPr lang="de-AT" altLang="de-DE" dirty="0" smtClean="0"/>
              <a:t>7. </a:t>
            </a:r>
            <a:r>
              <a:rPr lang="de-AT" altLang="de-DE" dirty="0" smtClean="0"/>
              <a:t>	Norwegen</a:t>
            </a:r>
            <a:r>
              <a:rPr lang="de-AT" altLang="de-DE" dirty="0" smtClean="0"/>
              <a:t>		</a:t>
            </a:r>
          </a:p>
          <a:p>
            <a:pPr marL="609600" indent="-609600" algn="l">
              <a:buNone/>
            </a:pPr>
            <a:endParaRPr lang="de-AT" altLang="de-DE" sz="1600" dirty="0"/>
          </a:p>
          <a:p>
            <a:pPr marL="609600" indent="-609600" algn="l">
              <a:buNone/>
            </a:pPr>
            <a:r>
              <a:rPr lang="de-AT" altLang="de-DE" sz="1600" dirty="0"/>
              <a:t>(BIP pro Kopf, kaufkraftbereinigt, Schätzung des IWF für </a:t>
            </a:r>
            <a:r>
              <a:rPr lang="de-AT" altLang="de-DE" sz="1600" dirty="0" smtClean="0"/>
              <a:t>2017, </a:t>
            </a:r>
            <a:r>
              <a:rPr lang="de-AT" altLang="de-DE" sz="1600" dirty="0"/>
              <a:t>Stand: April </a:t>
            </a:r>
            <a:r>
              <a:rPr lang="de-AT" altLang="de-DE" sz="1600" dirty="0" smtClean="0"/>
              <a:t>2018)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3931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980388"/>
            <a:ext cx="9144000" cy="5165888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Wenn </a:t>
            </a:r>
            <a:r>
              <a:rPr lang="de-AT" altLang="de-DE" dirty="0"/>
              <a:t>das BIP steigt, nennt man </a:t>
            </a:r>
            <a:r>
              <a:rPr lang="de-AT" altLang="de-DE" dirty="0" smtClean="0"/>
              <a:t>das </a:t>
            </a:r>
            <a:r>
              <a:rPr lang="de-AT" altLang="de-DE" b="1" dirty="0" smtClean="0"/>
              <a:t>Wirtschaftswachstum</a:t>
            </a:r>
            <a:r>
              <a:rPr lang="de-AT" altLang="de-DE" dirty="0" smtClean="0"/>
              <a:t>. 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Jedes Jahr </a:t>
            </a:r>
            <a:r>
              <a:rPr lang="de-AT" altLang="de-DE" dirty="0"/>
              <a:t>hören wir, </a:t>
            </a:r>
            <a:r>
              <a:rPr lang="de-AT" altLang="de-DE" dirty="0" smtClean="0"/>
              <a:t>dass </a:t>
            </a:r>
            <a:r>
              <a:rPr lang="de-AT" altLang="de-DE" dirty="0"/>
              <a:t>die Wirtschaft um </a:t>
            </a:r>
            <a:r>
              <a:rPr lang="de-AT" altLang="de-DE" dirty="0" err="1"/>
              <a:t>xy</a:t>
            </a:r>
            <a:r>
              <a:rPr lang="de-AT" altLang="de-DE" dirty="0"/>
              <a:t> % gewachsen </a:t>
            </a:r>
            <a:r>
              <a:rPr lang="de-AT" altLang="de-DE" dirty="0" smtClean="0"/>
              <a:t>ist.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Dabei wird </a:t>
            </a:r>
            <a:r>
              <a:rPr lang="de-AT" altLang="de-DE" dirty="0"/>
              <a:t>das Wachstum des BIP im Vergleich zum </a:t>
            </a:r>
            <a:r>
              <a:rPr lang="de-AT" altLang="de-DE" dirty="0" smtClean="0"/>
              <a:t>Vorjahr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gemessen</a:t>
            </a:r>
            <a:r>
              <a:rPr lang="de-AT" altLang="de-DE" dirty="0"/>
              <a:t>. Immer noch wird die Frage </a:t>
            </a:r>
            <a:r>
              <a:rPr lang="de-AT" altLang="de-DE" dirty="0" smtClean="0"/>
              <a:t>„</a:t>
            </a:r>
            <a:r>
              <a:rPr lang="de-AT" altLang="de-DE" dirty="0"/>
              <a:t>Wie gut hat sich unser </a:t>
            </a:r>
            <a:r>
              <a:rPr lang="de-AT" altLang="de-DE" dirty="0" smtClean="0"/>
              <a:t>Land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heuer </a:t>
            </a:r>
            <a:r>
              <a:rPr lang="de-AT" altLang="de-DE" dirty="0"/>
              <a:t>entwickelt?“ </a:t>
            </a:r>
            <a:r>
              <a:rPr lang="de-AT" altLang="de-DE" dirty="0" smtClean="0"/>
              <a:t>am </a:t>
            </a:r>
            <a:r>
              <a:rPr lang="de-AT" altLang="de-DE" dirty="0"/>
              <a:t>Wirtschaftswachstum festgemacht.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sz="1800" dirty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/>
              <a:t>Seit 1950 hat sich das BIP in Österreich ungefähr </a:t>
            </a:r>
            <a:r>
              <a:rPr lang="de-AT" altLang="de-DE" dirty="0" smtClean="0"/>
              <a:t>verachtfacht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(inflationsbereinigt</a:t>
            </a:r>
            <a:r>
              <a:rPr lang="de-AT" altLang="de-DE" dirty="0"/>
              <a:t>). </a:t>
            </a:r>
            <a:r>
              <a:rPr lang="de-AT" altLang="de-DE" dirty="0" smtClean="0"/>
              <a:t>D.h.: </a:t>
            </a:r>
            <a:r>
              <a:rPr lang="de-AT" altLang="de-DE" dirty="0"/>
              <a:t>8 mal so viel </a:t>
            </a:r>
            <a:r>
              <a:rPr lang="de-AT" altLang="de-DE" dirty="0" smtClean="0"/>
              <a:t>Waren </a:t>
            </a:r>
            <a:r>
              <a:rPr lang="de-AT" altLang="de-DE" dirty="0"/>
              <a:t>und </a:t>
            </a:r>
            <a:r>
              <a:rPr lang="de-AT" altLang="de-DE" dirty="0" smtClean="0"/>
              <a:t>Dienstleistungen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dirty="0" smtClean="0"/>
              <a:t>werden </a:t>
            </a:r>
            <a:r>
              <a:rPr lang="de-AT" altLang="de-DE" dirty="0"/>
              <a:t>produziert. </a:t>
            </a:r>
            <a:endParaRPr lang="de-AT" altLang="de-DE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AT" altLang="de-DE" b="1" dirty="0">
                <a:solidFill>
                  <a:srgbClr val="C00000"/>
                </a:solidFill>
              </a:rPr>
              <a:t>Wie weit kann dieser Wert noch wachsen?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530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980388"/>
            <a:ext cx="9144000" cy="516588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dirty="0" smtClean="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b="1" dirty="0" smtClean="0"/>
              <a:t>Welche Faktoren werden beim BIP nicht berücksichtigt?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dirty="0"/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de-AT" altLang="de-DE" dirty="0" smtClean="0"/>
              <a:t>die gesamte Schattenwirtschaft und auch </a:t>
            </a:r>
            <a:r>
              <a:rPr lang="de-AT" altLang="de-DE" smtClean="0"/>
              <a:t>die Subsistenzwirtschaft</a:t>
            </a:r>
            <a:endParaRPr lang="de-AT" altLang="de-DE" dirty="0" smtClean="0"/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de-AT" altLang="de-DE" dirty="0" smtClean="0"/>
              <a:t>Unbezahlte Aktivitäten (Hausarbeit, Heimwerken, Altenbetreuung)</a:t>
            </a:r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de-AT" altLang="de-DE" dirty="0" smtClean="0"/>
              <a:t>Einkommens- und Vermögensverteilung innerhalb eines Landes</a:t>
            </a:r>
          </a:p>
          <a:p>
            <a:pPr marL="342900" indent="-342900" algn="l" eaLnBrk="1" hangingPunct="1">
              <a:lnSpc>
                <a:spcPct val="90000"/>
              </a:lnSpc>
              <a:buFontTx/>
              <a:buChar char="-"/>
            </a:pPr>
            <a:r>
              <a:rPr lang="de-AT" altLang="de-DE" dirty="0" smtClean="0"/>
              <a:t>Bildung, sozialer Frieden, Gesundheit, Glück </a:t>
            </a:r>
            <a:r>
              <a:rPr lang="de-AT" altLang="de-DE" dirty="0" err="1" smtClean="0"/>
              <a:t>uvm</a:t>
            </a:r>
            <a:r>
              <a:rPr lang="de-AT" altLang="de-DE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804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7563" y="764145"/>
            <a:ext cx="9144000" cy="923254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de-AT" altLang="de-DE" sz="36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/>
            </a:r>
            <a:br>
              <a:rPr lang="de-AT" altLang="de-DE" sz="36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</a:br>
            <a:r>
              <a:rPr lang="de-AT" altLang="de-DE" sz="36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Brille </a:t>
            </a:r>
            <a:r>
              <a:rPr lang="de-AT" altLang="de-DE" sz="36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2: </a:t>
            </a:r>
            <a:r>
              <a:rPr lang="de-AT" altLang="de-DE" sz="36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Human </a:t>
            </a:r>
            <a:r>
              <a:rPr lang="de-AT" altLang="de-DE" sz="36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Development Index (HDI</a:t>
            </a:r>
            <a:r>
              <a:rPr lang="de-AT" altLang="de-DE" sz="36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)</a:t>
            </a:r>
            <a:endParaRPr lang="de-DE" altLang="de-DE" sz="3600" b="1" dirty="0">
              <a:solidFill>
                <a:srgbClr val="C00000"/>
              </a:solidFill>
              <a:latin typeface="Source Serif Pro Black" panose="020409030504050202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0879" y="2187018"/>
            <a:ext cx="9144000" cy="4100659"/>
          </a:xfrm>
        </p:spPr>
        <p:txBody>
          <a:bodyPr>
            <a:normAutofit/>
          </a:bodyPr>
          <a:lstStyle/>
          <a:p>
            <a:pPr algn="l" eaLnBrk="1" hangingPunct="1">
              <a:buFontTx/>
              <a:buNone/>
            </a:pPr>
            <a:r>
              <a:rPr lang="de-AT" altLang="de-DE" dirty="0" smtClean="0"/>
              <a:t>Der </a:t>
            </a:r>
            <a:r>
              <a:rPr lang="de-AT" altLang="de-DE" dirty="0"/>
              <a:t>HDI wird jedes Jahr vom UNDP (</a:t>
            </a:r>
            <a:r>
              <a:rPr lang="de-AT" altLang="de-DE" dirty="0" smtClean="0"/>
              <a:t>UN-Entwicklungsprogramm</a:t>
            </a:r>
            <a:r>
              <a:rPr lang="de-AT" altLang="de-DE" dirty="0"/>
              <a:t>) berechnet.</a:t>
            </a:r>
          </a:p>
          <a:p>
            <a:pPr eaLnBrk="1" hangingPunct="1">
              <a:buFontTx/>
              <a:buNone/>
            </a:pPr>
            <a:endParaRPr lang="de-AT" altLang="de-DE" dirty="0"/>
          </a:p>
          <a:p>
            <a:pPr eaLnBrk="1" hangingPunct="1">
              <a:buFontTx/>
              <a:buNone/>
            </a:pPr>
            <a:r>
              <a:rPr lang="de-AT" altLang="de-DE" u="sng" dirty="0"/>
              <a:t>Berücksichtigt werden: </a:t>
            </a:r>
          </a:p>
          <a:p>
            <a:pPr eaLnBrk="1" hangingPunct="1">
              <a:buFontTx/>
              <a:buNone/>
            </a:pPr>
            <a:endParaRPr lang="de-AT" altLang="de-DE" sz="2000" dirty="0">
              <a:solidFill>
                <a:srgbClr val="C00000"/>
              </a:solidFill>
            </a:endParaRPr>
          </a:p>
          <a:p>
            <a:pPr algn="l" eaLnBrk="1" hangingPunct="1"/>
            <a:r>
              <a:rPr lang="de-AT" altLang="de-DE" b="1" dirty="0">
                <a:solidFill>
                  <a:srgbClr val="C00000"/>
                </a:solidFill>
              </a:rPr>
              <a:t>Durchschnittliches Pro-Kopf-Einkommen </a:t>
            </a:r>
          </a:p>
          <a:p>
            <a:pPr algn="l" eaLnBrk="1" hangingPunct="1"/>
            <a:r>
              <a:rPr lang="de-AT" altLang="de-DE" b="1" dirty="0">
                <a:solidFill>
                  <a:srgbClr val="C00000"/>
                </a:solidFill>
              </a:rPr>
              <a:t>Lebenserwartung</a:t>
            </a:r>
          </a:p>
          <a:p>
            <a:pPr algn="l" eaLnBrk="1" hangingPunct="1"/>
            <a:r>
              <a:rPr lang="de-AT" altLang="de-DE" b="1" dirty="0">
                <a:solidFill>
                  <a:srgbClr val="C00000"/>
                </a:solidFill>
              </a:rPr>
              <a:t>Durchschnittliche Dauer von (Aus)Bildung</a:t>
            </a:r>
            <a:endParaRPr lang="de-DE" altLang="de-D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1662" y="820705"/>
            <a:ext cx="10108676" cy="117777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/>
            </a:r>
            <a:b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</a:br>
            <a:r>
              <a:rPr lang="de-AT" altLang="de-DE" sz="3200" b="1" dirty="0" smtClean="0">
                <a:solidFill>
                  <a:srgbClr val="C00000"/>
                </a:solidFill>
                <a:latin typeface="Source Serif Pro Black" panose="02040903050405020204" pitchFamily="18" charset="0"/>
              </a:rPr>
              <a:t>Die </a:t>
            </a:r>
            <a:r>
              <a:rPr lang="de-AT" altLang="de-DE" sz="32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Welt gesehen durch die „Entwicklungsbrille“ des HDI</a:t>
            </a:r>
            <a:r>
              <a:rPr lang="de-AT" altLang="de-DE" sz="3200" b="1" dirty="0">
                <a:solidFill>
                  <a:srgbClr val="00CC99"/>
                </a:solidFill>
              </a:rPr>
              <a:t/>
            </a:r>
            <a:br>
              <a:rPr lang="de-AT" altLang="de-DE" sz="3200" b="1" dirty="0">
                <a:solidFill>
                  <a:srgbClr val="00CC99"/>
                </a:solidFill>
              </a:rPr>
            </a:br>
            <a:endParaRPr lang="de-DE" altLang="de-DE" sz="3200" b="1" dirty="0">
              <a:solidFill>
                <a:srgbClr val="00CC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743959"/>
            <a:ext cx="9144000" cy="4553146"/>
          </a:xfrm>
        </p:spPr>
        <p:txBody>
          <a:bodyPr>
            <a:normAutofit/>
          </a:bodyPr>
          <a:lstStyle/>
          <a:p>
            <a:pPr marL="609600" indent="-609600" algn="l">
              <a:buFontTx/>
              <a:buAutoNum type="arabicPeriod"/>
            </a:pPr>
            <a:r>
              <a:rPr lang="de-AT" altLang="de-DE" dirty="0"/>
              <a:t>Norwegen		</a:t>
            </a:r>
            <a:r>
              <a:rPr lang="de-AT" altLang="de-DE" dirty="0" smtClean="0"/>
              <a:t>9</a:t>
            </a:r>
            <a:r>
              <a:rPr lang="de-AT" altLang="de-DE" dirty="0"/>
              <a:t>. </a:t>
            </a:r>
            <a:r>
              <a:rPr lang="de-AT" altLang="de-DE" dirty="0" smtClean="0"/>
              <a:t>Singapur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Schweiz</a:t>
            </a:r>
            <a:r>
              <a:rPr lang="de-AT" altLang="de-DE" dirty="0"/>
              <a:t>			10. </a:t>
            </a:r>
            <a:r>
              <a:rPr lang="de-AT" altLang="de-DE" dirty="0" smtClean="0"/>
              <a:t>Niederlande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Australien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Irland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Deutschland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Island</a:t>
            </a:r>
            <a:r>
              <a:rPr lang="de-AT" altLang="de-DE" dirty="0"/>
              <a:t>	</a:t>
            </a:r>
            <a:r>
              <a:rPr lang="de-AT" altLang="de-DE" dirty="0" smtClean="0"/>
              <a:t>		</a:t>
            </a:r>
            <a:r>
              <a:rPr lang="de-AT" altLang="de-DE" dirty="0" smtClean="0">
                <a:solidFill>
                  <a:srgbClr val="C00000"/>
                </a:solidFill>
              </a:rPr>
              <a:t>20. </a:t>
            </a:r>
            <a:r>
              <a:rPr lang="de-AT" altLang="de-DE" dirty="0">
                <a:solidFill>
                  <a:srgbClr val="C00000"/>
                </a:solidFill>
              </a:rPr>
              <a:t>Österreich</a:t>
            </a:r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Honk Kong, China</a:t>
            </a:r>
            <a:endParaRPr lang="de-AT" altLang="de-DE" dirty="0"/>
          </a:p>
          <a:p>
            <a:pPr marL="609600" indent="-609600" algn="l">
              <a:buFontTx/>
              <a:buAutoNum type="arabicPeriod"/>
            </a:pPr>
            <a:r>
              <a:rPr lang="de-AT" altLang="de-DE" dirty="0" smtClean="0"/>
              <a:t>Schweden</a:t>
            </a:r>
            <a:endParaRPr lang="de-AT" altLang="de-DE" dirty="0"/>
          </a:p>
          <a:p>
            <a:pPr marL="609600" indent="-609600">
              <a:buNone/>
            </a:pPr>
            <a:endParaRPr lang="de-AT" altLang="de-DE" sz="1800" dirty="0"/>
          </a:p>
          <a:p>
            <a:pPr marL="609600" indent="-609600" algn="l"/>
            <a:r>
              <a:rPr lang="de-AT" altLang="de-DE" sz="1800" dirty="0" smtClean="0"/>
              <a:t>Quelle: http://www.hdr.undp.org/en/2018-update</a:t>
            </a:r>
            <a:endParaRPr lang="de-AT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5210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036947"/>
            <a:ext cx="9144000" cy="504334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de-AT" altLang="de-DE" dirty="0" smtClean="0"/>
          </a:p>
          <a:p>
            <a:pPr eaLnBrk="1" hangingPunct="1">
              <a:buFontTx/>
              <a:buNone/>
            </a:pPr>
            <a:endParaRPr lang="de-AT" altLang="de-DE" dirty="0"/>
          </a:p>
          <a:p>
            <a:pPr algn="l" eaLnBrk="1" hangingPunct="1">
              <a:buFontTx/>
              <a:buNone/>
            </a:pPr>
            <a:r>
              <a:rPr lang="de-AT" altLang="de-DE" b="1" dirty="0" smtClean="0"/>
              <a:t>ABER: </a:t>
            </a:r>
            <a:r>
              <a:rPr lang="de-AT" altLang="de-DE" dirty="0" smtClean="0"/>
              <a:t>das durchschnittliche </a:t>
            </a:r>
            <a:r>
              <a:rPr lang="de-AT" altLang="de-DE" dirty="0" smtClean="0"/>
              <a:t>Pro-Kopf-Einkommen</a:t>
            </a:r>
            <a:endParaRPr lang="de-AT" altLang="de-DE" dirty="0" smtClean="0"/>
          </a:p>
          <a:p>
            <a:pPr algn="l" eaLnBrk="1" hangingPunct="1">
              <a:buFontTx/>
              <a:buNone/>
            </a:pPr>
            <a:r>
              <a:rPr lang="de-AT" altLang="de-DE" dirty="0" smtClean="0"/>
              <a:t>sagt nichts darüber aus, wie gerecht das Einkommen</a:t>
            </a:r>
          </a:p>
          <a:p>
            <a:pPr algn="l" eaLnBrk="1" hangingPunct="1">
              <a:buFontTx/>
              <a:buNone/>
            </a:pPr>
            <a:r>
              <a:rPr lang="de-AT" altLang="de-DE" dirty="0" smtClean="0"/>
              <a:t>auf die Bevölkerung verteilt ist. </a:t>
            </a:r>
          </a:p>
          <a:p>
            <a:pPr eaLnBrk="1" hangingPunct="1">
              <a:buFontTx/>
              <a:buNone/>
            </a:pPr>
            <a:endParaRPr lang="de-AT" altLang="de-DE" dirty="0" smtClean="0"/>
          </a:p>
          <a:p>
            <a:pPr algn="l" eaLnBrk="1" hangingPunct="1">
              <a:buFontTx/>
              <a:buNone/>
            </a:pPr>
            <a:r>
              <a:rPr lang="de-AT" altLang="de-DE" dirty="0" smtClean="0"/>
              <a:t>Wenn man das mitberücksichtigen würde, würden z.B.</a:t>
            </a:r>
          </a:p>
          <a:p>
            <a:pPr algn="l" eaLnBrk="1" hangingPunct="1">
              <a:buFontTx/>
              <a:buNone/>
            </a:pPr>
            <a:r>
              <a:rPr lang="de-AT" altLang="de-DE" dirty="0" smtClean="0"/>
              <a:t>die USA ihren Platz in den Top 15 verlieren. </a:t>
            </a:r>
          </a:p>
          <a:p>
            <a:pPr algn="l" eaLnBrk="1" hangingPunct="1">
              <a:buFontTx/>
              <a:buNone/>
            </a:pPr>
            <a:endParaRPr lang="de-AT" altLang="de-DE" dirty="0"/>
          </a:p>
          <a:p>
            <a:pPr algn="l" eaLnBrk="1" hangingPunct="1">
              <a:buFontTx/>
              <a:buNone/>
            </a:pPr>
            <a:r>
              <a:rPr lang="de-AT" altLang="de-DE" dirty="0" smtClean="0"/>
              <a:t>Über die Verteilung des Einkommens liefert der </a:t>
            </a:r>
            <a:br>
              <a:rPr lang="de-AT" altLang="de-DE" dirty="0" smtClean="0"/>
            </a:br>
            <a:r>
              <a:rPr lang="de-AT" altLang="de-DE" dirty="0" smtClean="0"/>
              <a:t>GINI-Koeffizient Auskunft. Siehe Folie …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3300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746" y="905546"/>
            <a:ext cx="9144000" cy="800705"/>
          </a:xfrm>
        </p:spPr>
        <p:txBody>
          <a:bodyPr/>
          <a:lstStyle/>
          <a:p>
            <a:pPr algn="l" eaLnBrk="1" hangingPunct="1"/>
            <a:r>
              <a:rPr lang="de-AT" altLang="de-DE" sz="3600" b="1" dirty="0">
                <a:solidFill>
                  <a:srgbClr val="C00000"/>
                </a:solidFill>
                <a:latin typeface="Source Serif Pro Black" panose="02040903050405020204" pitchFamily="18" charset="0"/>
              </a:rPr>
              <a:t>Brille 3: Happy Planet Index (HPI)</a:t>
            </a:r>
            <a:endParaRPr lang="de-DE" altLang="de-DE" sz="3600" b="1" dirty="0">
              <a:solidFill>
                <a:srgbClr val="C00000"/>
              </a:solidFill>
              <a:latin typeface="Source Serif Pro Black" panose="020409030504050202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26763"/>
            <a:ext cx="9684470" cy="382728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sz="2500" dirty="0"/>
              <a:t>Laut HPI geht es darum, eine möglichst </a:t>
            </a:r>
            <a:r>
              <a:rPr lang="de-AT" altLang="de-DE" sz="2500" dirty="0" smtClean="0"/>
              <a:t>hohe </a:t>
            </a:r>
            <a:r>
              <a:rPr lang="de-AT" altLang="de-DE" sz="2500" b="1" dirty="0" smtClean="0"/>
              <a:t>Lebenszufriedenheit</a:t>
            </a:r>
            <a:r>
              <a:rPr lang="de-AT" altLang="de-DE" sz="2500" dirty="0" smtClean="0"/>
              <a:t> der Menschen </a:t>
            </a:r>
            <a:r>
              <a:rPr lang="de-AT" altLang="de-DE" sz="2500" dirty="0"/>
              <a:t>zu erreichen </a:t>
            </a:r>
            <a:r>
              <a:rPr lang="de-AT" altLang="de-DE" sz="2500" dirty="0" smtClean="0"/>
              <a:t>und dabei </a:t>
            </a:r>
            <a:r>
              <a:rPr lang="de-AT" altLang="de-DE" sz="2500" dirty="0"/>
              <a:t>möglichst </a:t>
            </a:r>
            <a:r>
              <a:rPr lang="de-AT" altLang="de-DE" sz="2500" dirty="0" smtClean="0"/>
              <a:t>geringe Umweltschäden </a:t>
            </a:r>
            <a:r>
              <a:rPr lang="de-AT" altLang="de-DE" sz="2500" dirty="0"/>
              <a:t>zu </a:t>
            </a:r>
            <a:r>
              <a:rPr lang="de-AT" altLang="de-DE" sz="2500" dirty="0" smtClean="0"/>
              <a:t>verursachen </a:t>
            </a:r>
            <a:r>
              <a:rPr lang="de-AT" altLang="de-DE" sz="2500" b="1" dirty="0"/>
              <a:t>(„Ökologischer Fußabdruck“).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AT" altLang="de-DE" sz="25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AT" altLang="de-DE" sz="2500" b="1" dirty="0">
                <a:solidFill>
                  <a:srgbClr val="C00000"/>
                </a:solidFill>
              </a:rPr>
              <a:t>HPI = </a:t>
            </a:r>
            <a:r>
              <a:rPr lang="de-AT" altLang="de-DE" sz="2500" b="1" u="sng" dirty="0">
                <a:solidFill>
                  <a:srgbClr val="C00000"/>
                </a:solidFill>
              </a:rPr>
              <a:t>Zahl glücklicher Lebensjahre pro </a:t>
            </a:r>
            <a:r>
              <a:rPr lang="de-AT" altLang="de-DE" sz="2500" b="1" u="sng" dirty="0" err="1" smtClean="0">
                <a:solidFill>
                  <a:srgbClr val="C00000"/>
                </a:solidFill>
              </a:rPr>
              <a:t>EinwohnerIn</a:t>
            </a:r>
            <a:r>
              <a:rPr lang="de-AT" altLang="de-DE" sz="2500" b="1" u="sng" dirty="0" smtClean="0">
                <a:solidFill>
                  <a:srgbClr val="C00000"/>
                </a:solidFill>
              </a:rPr>
              <a:t>  </a:t>
            </a:r>
            <a:r>
              <a:rPr lang="de-AT" altLang="de-DE" sz="2500" b="1" dirty="0" smtClean="0">
                <a:solidFill>
                  <a:srgbClr val="C00000"/>
                </a:solidFill>
              </a:rPr>
              <a:t>verbrauchte Ressourcen</a:t>
            </a:r>
            <a:endParaRPr lang="de-AT" altLang="de-DE" sz="2500" b="1" dirty="0">
              <a:solidFill>
                <a:srgbClr val="C00000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AT" altLang="de-DE" sz="2500" b="1" dirty="0">
              <a:solidFill>
                <a:srgbClr val="FF3300"/>
              </a:solidFill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AT" altLang="de-DE" sz="2500" dirty="0"/>
              <a:t>Berechnet wird der HPI von der Londoner New </a:t>
            </a:r>
            <a:r>
              <a:rPr lang="de-AT" altLang="de-DE" sz="2500" dirty="0" smtClean="0"/>
              <a:t>Economics </a:t>
            </a:r>
            <a:r>
              <a:rPr lang="de-AT" altLang="de-DE" dirty="0" err="1"/>
              <a:t>Foundation</a:t>
            </a:r>
            <a:r>
              <a:rPr lang="de-AT" altLang="de-DE" sz="1800" dirty="0"/>
              <a:t>.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3407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1w_entwicklungsindices_zahlenstand_2017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1w_entwicklungsindices_zahlenstand_2017.potx" id="{9DBB90FD-5BF5-46AD-B240-0227CA5DF323}" vid="{E5AED249-CBA4-4D27-BA46-01FE5BF8682B}"/>
    </a:ext>
  </a:extLst>
</a:theme>
</file>

<file path=ppt/theme/theme2.xml><?xml version="1.0" encoding="utf-8"?>
<a:theme xmlns:a="http://schemas.openxmlformats.org/drawingml/2006/main" name="SW Design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1w_entwicklungsindices_zahlenstand_2017.potx" id="{9DBB90FD-5BF5-46AD-B240-0227CA5DF323}" vid="{F000CF35-2F21-430F-BEBB-8E94CFCB1FD8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J1w_entwicklungsindices_zahlenstand_2017</Template>
  <TotalTime>0</TotalTime>
  <Words>490</Words>
  <Application>Microsoft Office PowerPoint</Application>
  <PresentationFormat>Breitbild</PresentationFormat>
  <Paragraphs>103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Apex New Book</vt:lpstr>
      <vt:lpstr>Arial</vt:lpstr>
      <vt:lpstr>Calibri</vt:lpstr>
      <vt:lpstr>Source Serif Pro</vt:lpstr>
      <vt:lpstr>Source Serif Pro Black</vt:lpstr>
      <vt:lpstr>J1w_entwicklungsindices_zahlenstand_2017</vt:lpstr>
      <vt:lpstr>SW Design</vt:lpstr>
      <vt:lpstr>BIP, HDI, HPI – was ist das denn? </vt:lpstr>
      <vt:lpstr>Brille 1:  BIP – das Bruttoinlandsprodukt</vt:lpstr>
      <vt:lpstr>Die Welt gesehen durch die Brille des BIP/Kopf </vt:lpstr>
      <vt:lpstr>PowerPoint-Präsentation</vt:lpstr>
      <vt:lpstr>PowerPoint-Präsentation</vt:lpstr>
      <vt:lpstr> Brille 2: Human Development Index (HDI)</vt:lpstr>
      <vt:lpstr> Die Welt gesehen durch die „Entwicklungsbrille“ des HDI </vt:lpstr>
      <vt:lpstr>PowerPoint-Präsentation</vt:lpstr>
      <vt:lpstr>Brille 3: Happy Planet Index (HPI)</vt:lpstr>
      <vt:lpstr>PowerPoint-Präsentation</vt:lpstr>
      <vt:lpstr> Die Welt gesehen durch die „Entwicklungsbrille“ des HPI </vt:lpstr>
      <vt:lpstr>PowerPoint-Präsentation</vt:lpstr>
      <vt:lpstr>Der Gini-Index o. Gini-Koeffizient</vt:lpstr>
      <vt:lpstr>Einkommensverteilung – ausgewählte EU-Länder</vt:lpstr>
      <vt:lpstr>Einkommensverteilung – ausgewählte G-20 Staaten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Entwicklung? </dc:title>
  <dc:creator>Caroline</dc:creator>
  <cp:lastModifiedBy>Susanne Paschke</cp:lastModifiedBy>
  <cp:revision>52</cp:revision>
  <dcterms:created xsi:type="dcterms:W3CDTF">2018-10-23T12:31:53Z</dcterms:created>
  <dcterms:modified xsi:type="dcterms:W3CDTF">2018-10-31T12:10:38Z</dcterms:modified>
</cp:coreProperties>
</file>